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</p:sldIdLst>
  <p:sldSz cy="5143500" cx="9144000"/>
  <p:notesSz cx="6858000" cy="9144000"/>
  <p:embeddedFontLst>
    <p:embeddedFont>
      <p:font typeface="Anton"/>
      <p:regular r:id="rId59"/>
    </p:embeddedFont>
    <p:embeddedFont>
      <p:font typeface="Lato"/>
      <p:regular r:id="rId60"/>
      <p:bold r:id="rId61"/>
      <p:italic r:id="rId62"/>
      <p:boldItalic r:id="rId63"/>
    </p:embeddedFont>
    <p:embeddedFont>
      <p:font typeface="Helvetica Neue"/>
      <p:regular r:id="rId64"/>
      <p:bold r:id="rId65"/>
      <p:italic r:id="rId66"/>
      <p:boldItalic r:id="rId67"/>
    </p:embeddedFont>
    <p:embeddedFont>
      <p:font typeface="Helvetica Neue Light"/>
      <p:regular r:id="rId68"/>
      <p:bold r:id="rId69"/>
      <p:italic r:id="rId70"/>
      <p:boldItalic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9F04738-D418-4635-910A-5BB301B1B27B}">
  <a:tblStyle styleId="{E9F04738-D418-4635-910A-5BB301B1B2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HelveticaNeueLight-boldItalic.fntdata"/><Relationship Id="rId70" Type="http://schemas.openxmlformats.org/officeDocument/2006/relationships/font" Target="fonts/HelveticaNeueLight-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Lato-italic.fntdata"/><Relationship Id="rId61" Type="http://schemas.openxmlformats.org/officeDocument/2006/relationships/font" Target="fonts/Lato-bold.fntdata"/><Relationship Id="rId20" Type="http://schemas.openxmlformats.org/officeDocument/2006/relationships/slide" Target="slides/slide14.xml"/><Relationship Id="rId64" Type="http://schemas.openxmlformats.org/officeDocument/2006/relationships/font" Target="fonts/HelveticaNeue-regular.fntdata"/><Relationship Id="rId63" Type="http://schemas.openxmlformats.org/officeDocument/2006/relationships/font" Target="fonts/Lato-boldItalic.fntdata"/><Relationship Id="rId22" Type="http://schemas.openxmlformats.org/officeDocument/2006/relationships/slide" Target="slides/slide16.xml"/><Relationship Id="rId66" Type="http://schemas.openxmlformats.org/officeDocument/2006/relationships/font" Target="fonts/HelveticaNeue-italic.fntdata"/><Relationship Id="rId21" Type="http://schemas.openxmlformats.org/officeDocument/2006/relationships/slide" Target="slides/slide15.xml"/><Relationship Id="rId65" Type="http://schemas.openxmlformats.org/officeDocument/2006/relationships/font" Target="fonts/HelveticaNeue-bold.fntdata"/><Relationship Id="rId24" Type="http://schemas.openxmlformats.org/officeDocument/2006/relationships/slide" Target="slides/slide18.xml"/><Relationship Id="rId68" Type="http://schemas.openxmlformats.org/officeDocument/2006/relationships/font" Target="fonts/HelveticaNeueLight-regular.fntdata"/><Relationship Id="rId23" Type="http://schemas.openxmlformats.org/officeDocument/2006/relationships/slide" Target="slides/slide17.xml"/><Relationship Id="rId67" Type="http://schemas.openxmlformats.org/officeDocument/2006/relationships/font" Target="fonts/HelveticaNeue-boldItalic.fntdata"/><Relationship Id="rId60" Type="http://schemas.openxmlformats.org/officeDocument/2006/relationships/font" Target="fonts/Lato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HelveticaNeueLight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font" Target="fonts/Anton-regular.fntdata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gif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7f3d42d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a7f3d42d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7f3d42d5a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a7f3d42d5a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7f3d42d5a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a7f3d42d5a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a7f3d42d5a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a7f3d42d5a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a7f3d42d5a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a7f3d42d5a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7f3d42d5a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a7f3d42d5a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</a:rPr>
              <a:t>Usar para slides de sólo texto. Si no alcanza, no sobrecargar, usar otra con el mismo título para indicar que continúa el mismo módulo.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7f3d42d5a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a7f3d42d5a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a7f3d42d5a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a7f3d42d5a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a7f3d42d5a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a7f3d42d5a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92405ab1fd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92405ab1f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7f3d42d5a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a7f3d42d5a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7f3d42d5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ga7f3d42d5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Obligatoria siempre.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a7f3d42d5a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a7f3d42d5a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7f3d42d5a_0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a7f3d42d5a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a7f3d42d5a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a7f3d42d5a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a7f3d42d5a_0_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a7f3d42d5a_0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a7f3d42d5a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a7f3d42d5a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a7f3d42d5a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ga7f3d42d5a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a7f3d42d5a_0_7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a7f3d42d5a_0_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a7f3d42d5a_0_8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a7f3d42d5a_0_8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a7f3d42d5a_0_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a7f3d42d5a_0_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7f3d42d5a_0_9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7f3d42d5a_0_9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7f3d42d5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ga7f3d42d5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a7f3d42d5a_0_9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a7f3d42d5a_0_9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a7f3d42d5a_0_9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a7f3d42d5a_0_9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a7f3d42d5a_0_9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a7f3d42d5a_0_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a7f3d42d5a_0_10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a7f3d42d5a_0_10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Usar para los subtemas de un módulo.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a7f3d42d5a_0_10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ga7f3d42d5a_0_1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a7f3d42d5a_0_10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a7f3d42d5a_0_1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b2c9fadd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gb2c9fadd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7f3d42d5a_0_1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a7f3d42d5a_0_1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92405ab1fd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92405ab1fd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a7f3d42d5a_0_1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ga7f3d42d5a_0_1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7f3d42d5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a7f3d42d5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a7f3d42d5a_0_1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a7f3d42d5a_0_1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a7f3d42d5a_0_1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a7f3d42d5a_0_1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</a:rPr>
              <a:t>Mostrar que se puede tener dos componentes (los counters) que aceptan las mismas props y luego se podria hacer un rendering condicional que se va a ver en la clase 11. </a:t>
            </a:r>
            <a:br>
              <a:rPr lang="es-419">
                <a:solidFill>
                  <a:schemeClr val="dk1"/>
                </a:solidFill>
              </a:rPr>
            </a:br>
            <a:br>
              <a:rPr lang="es-419">
                <a:solidFill>
                  <a:schemeClr val="dk1"/>
                </a:solidFill>
              </a:rPr>
            </a:br>
            <a:r>
              <a:rPr lang="es-419">
                <a:solidFill>
                  <a:schemeClr val="dk1"/>
                </a:solidFill>
              </a:rPr>
              <a:t>Explicar por arriba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7f3d42d5a_0_1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a7f3d42d5a_0_1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</a:rPr>
              <a:t>Mostrar que este caso recibe esas props y en la siguiente slide sigue siendo lo mismo, pero la implementacion cambio. El padre que lo consume no se da cuenta de esto porque Select no cambio su “API”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a7f3d42d5a_0_1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a7f3d42d5a_0_1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a7f3d42d5a_0_1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a7f3d42d5a_0_1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a7f3d42d5a_0_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a7f3d42d5a_0_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9176d0f511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9176d0f511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ac750c0cd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ac750c0cd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ac750c0cdb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ac750c0cd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e4d45b3ee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e4d45b3ee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Profe:</a:t>
            </a:r>
            <a:r>
              <a:rPr lang="es-419" sz="1150">
                <a:solidFill>
                  <a:srgbClr val="D1D2D3"/>
                </a:solidFill>
                <a:highlight>
                  <a:srgbClr val="222529"/>
                </a:highlight>
              </a:rPr>
              <a:t> hacer foco en el recuadro de cantidad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7f3d42d5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a7f3d42d5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90fba3f6f9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90fba3f6f9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90bab0a1df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90bab0a1df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90bab0a1df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90bab0a1df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7f3d42d5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a7f3d42d5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7f3d42d5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a7f3d42d5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7f3d42d5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a7f3d42d5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/>
              <a:t>Recurso: Cronograma del curso</a:t>
            </a:r>
            <a:br>
              <a:rPr lang="es-419"/>
            </a:br>
            <a:r>
              <a:rPr lang="es-419"/>
              <a:t>- Se muestra al</a:t>
            </a:r>
            <a:r>
              <a:rPr b="1" lang="es-419"/>
              <a:t> inicio</a:t>
            </a:r>
            <a:r>
              <a:rPr lang="es-419"/>
              <a:t> de cada clase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- Tiene un aspecto similar a un </a:t>
            </a:r>
            <a:r>
              <a:rPr b="1" lang="es-419"/>
              <a:t>calendario.</a:t>
            </a:r>
            <a:br>
              <a:rPr lang="es-419"/>
            </a:br>
            <a:r>
              <a:rPr lang="es-419"/>
              <a:t>- Resume rápidamente: título de la clase, número y contenidos que abarca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- Guía rápida tanto para docentes, como para estudiantes.</a:t>
            </a:r>
            <a:br>
              <a:rPr lang="es-419"/>
            </a:br>
            <a:r>
              <a:rPr lang="es-419"/>
              <a:t>- Para mayor ubicación en el curso, también muestra en un tamaño más pequeño lo sucedido la clase anterior y la siguiente.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-Ubicar en el interior de cada clase aquellas cuestiones destacadas con las cuales se encontrará el alumno y con su respectivo nombre:</a:t>
            </a:r>
            <a:r>
              <a:rPr b="1" lang="es-419">
                <a:solidFill>
                  <a:schemeClr val="dk1"/>
                </a:solidFill>
              </a:rPr>
              <a:t> desafíos, entregables de proyecto, actividades colaborativas o  ejemplos en vivo.</a:t>
            </a:r>
            <a:endParaRPr b="1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0bab0a1d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0bab0a1d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22.png"/><Relationship Id="rId5" Type="http://schemas.openxmlformats.org/officeDocument/2006/relationships/image" Target="../media/image20.png"/><Relationship Id="rId6" Type="http://schemas.openxmlformats.org/officeDocument/2006/relationships/image" Target="../media/image4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Relationship Id="rId5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hyperlink" Target="https://www.w3.org/TR/uievents/" TargetMode="External"/><Relationship Id="rId5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24.png"/><Relationship Id="rId5" Type="http://schemas.openxmlformats.org/officeDocument/2006/relationships/image" Target="../media/image33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https://plataforma.coderhouse.com/video-tutoriales" TargetMode="External"/><Relationship Id="rId5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image" Target="../media/image4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Relationship Id="rId4" Type="http://schemas.openxmlformats.org/officeDocument/2006/relationships/image" Target="../media/image25.png"/><Relationship Id="rId5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Relationship Id="rId4" Type="http://schemas.openxmlformats.org/officeDocument/2006/relationships/image" Target="../media/image3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1.png"/><Relationship Id="rId4" Type="http://schemas.openxmlformats.org/officeDocument/2006/relationships/image" Target="../media/image3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Relationship Id="rId4" Type="http://schemas.openxmlformats.org/officeDocument/2006/relationships/image" Target="../media/image35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Relationship Id="rId4" Type="http://schemas.openxmlformats.org/officeDocument/2006/relationships/image" Target="../media/image4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Relationship Id="rId4" Type="http://schemas.openxmlformats.org/officeDocument/2006/relationships/image" Target="../media/image4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Relationship Id="rId4" Type="http://schemas.openxmlformats.org/officeDocument/2006/relationships/image" Target="../media/image3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6.png"/><Relationship Id="rId4" Type="http://schemas.openxmlformats.org/officeDocument/2006/relationships/image" Target="../media/image35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Relationship Id="rId4" Type="http://schemas.openxmlformats.org/officeDocument/2006/relationships/image" Target="../media/image3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stackblitz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4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9.png"/><Relationship Id="rId4" Type="http://schemas.openxmlformats.org/officeDocument/2006/relationships/image" Target="../media/image46.png"/><Relationship Id="rId5" Type="http://schemas.openxmlformats.org/officeDocument/2006/relationships/hyperlink" Target="https://twitter.com/Mappletons" TargetMode="External"/><Relationship Id="rId6" Type="http://schemas.openxmlformats.org/officeDocument/2006/relationships/image" Target="../media/image5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5.png"/><Relationship Id="rId4" Type="http://schemas.openxmlformats.org/officeDocument/2006/relationships/image" Target="../media/image5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5.png"/><Relationship Id="rId4" Type="http://schemas.openxmlformats.org/officeDocument/2006/relationships/image" Target="../media/image5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5.png"/><Relationship Id="rId4" Type="http://schemas.openxmlformats.org/officeDocument/2006/relationships/image" Target="../media/image58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5.png"/><Relationship Id="rId4" Type="http://schemas.openxmlformats.org/officeDocument/2006/relationships/image" Target="../media/image5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png"/><Relationship Id="rId4" Type="http://schemas.openxmlformats.org/officeDocument/2006/relationships/image" Target="../media/image35.gif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9.png"/><Relationship Id="rId4" Type="http://schemas.openxmlformats.org/officeDocument/2006/relationships/image" Target="../media/image47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8.png"/><Relationship Id="rId4" Type="http://schemas.openxmlformats.org/officeDocument/2006/relationships/image" Target="../media/image5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8.png"/><Relationship Id="rId4" Type="http://schemas.openxmlformats.org/officeDocument/2006/relationships/image" Target="../media/image5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8.png"/><Relationship Id="rId4" Type="http://schemas.openxmlformats.org/officeDocument/2006/relationships/image" Target="../media/image51.png"/><Relationship Id="rId5" Type="http://schemas.openxmlformats.org/officeDocument/2006/relationships/image" Target="../media/image5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61.png"/><Relationship Id="rId4" Type="http://schemas.openxmlformats.org/officeDocument/2006/relationships/image" Target="../media/image5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6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7.png"/><Relationship Id="rId4" Type="http://schemas.openxmlformats.org/officeDocument/2006/relationships/image" Target="../media/image6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Relationship Id="rId7" Type="http://schemas.openxmlformats.org/officeDocument/2006/relationships/image" Target="../media/image11.png"/><Relationship Id="rId8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RECUERDA PONER A GRABAR LA CLASE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950" y="3210488"/>
            <a:ext cx="892100" cy="7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099" y="946863"/>
            <a:ext cx="2907350" cy="260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 txBox="1"/>
          <p:nvPr/>
        </p:nvSpPr>
        <p:spPr>
          <a:xfrm>
            <a:off x="569425" y="865038"/>
            <a:ext cx="5217000" cy="34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bien existen muy variados tipos de aplicaciones, es raro encontrar alguna que pueda tener sentido sin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eventos.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 txBox="1"/>
          <p:nvPr/>
        </p:nvSpPr>
        <p:spPr>
          <a:xfrm>
            <a:off x="-25" y="334975"/>
            <a:ext cx="9144000" cy="40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0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¿QUÉ ES UN EVENTO EN NUESTRO CONTEXTO?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b="1"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estímulo </a:t>
            </a: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programático, que puede ser provocado de manera </a:t>
            </a:r>
            <a:r>
              <a:rPr b="1"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automática, </a:t>
            </a: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 ser el resultado de una </a:t>
            </a:r>
            <a:r>
              <a:rPr b="1"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interacción </a:t>
            </a: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del usuario con la </a:t>
            </a:r>
            <a:r>
              <a:rPr b="1"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UI</a:t>
            </a:r>
            <a:endParaRPr b="1" sz="22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4" name="Google Shape;18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4363" y="2746263"/>
            <a:ext cx="3295225" cy="1853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TIPOS DE EVENTOS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90" name="Google Shape;19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5"/>
          <p:cNvSpPr txBox="1"/>
          <p:nvPr/>
        </p:nvSpPr>
        <p:spPr>
          <a:xfrm>
            <a:off x="844375" y="836125"/>
            <a:ext cx="5217000" cy="22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estamos viendo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Netflix 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mucho tiempo 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sin tocar el control remoto, ocurre un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evento automático por inactividad 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 nos pregunta...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3076" y="212250"/>
            <a:ext cx="2306000" cy="172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5"/>
          <p:cNvPicPr preferRelativeResize="0"/>
          <p:nvPr/>
        </p:nvPicPr>
        <p:blipFill rotWithShape="1">
          <a:blip r:embed="rId5">
            <a:alphaModFix/>
          </a:blip>
          <a:srcRect b="36243" l="0" r="0" t="12397"/>
          <a:stretch/>
        </p:blipFill>
        <p:spPr>
          <a:xfrm>
            <a:off x="844375" y="3124225"/>
            <a:ext cx="3833349" cy="12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5"/>
          <p:cNvSpPr txBox="1"/>
          <p:nvPr/>
        </p:nvSpPr>
        <p:spPr>
          <a:xfrm>
            <a:off x="844375" y="388400"/>
            <a:ext cx="39624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EVENTOS AUTOMÁTICOS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00" name="Google Shape;200;p25"/>
          <p:cNvPicPr preferRelativeResize="0"/>
          <p:nvPr/>
        </p:nvPicPr>
        <p:blipFill rotWithShape="1">
          <a:blip r:embed="rId6">
            <a:alphaModFix/>
          </a:blip>
          <a:srcRect b="0" l="0" r="37248" t="0"/>
          <a:stretch/>
        </p:blipFill>
        <p:spPr>
          <a:xfrm>
            <a:off x="6325026" y="2173000"/>
            <a:ext cx="2462099" cy="217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6"/>
          <p:cNvSpPr txBox="1"/>
          <p:nvPr/>
        </p:nvSpPr>
        <p:spPr>
          <a:xfrm>
            <a:off x="1026350" y="1018088"/>
            <a:ext cx="4238400" cy="19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Son todas las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interacciones 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del usuario que producen algún tipo de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respuesta o efecto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secundario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7" name="Google Shape;207;p26"/>
          <p:cNvSpPr txBox="1"/>
          <p:nvPr/>
        </p:nvSpPr>
        <p:spPr>
          <a:xfrm>
            <a:off x="1026350" y="375825"/>
            <a:ext cx="29826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EVENTOS MANUALES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08" name="Google Shape;20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6525" y="2751801"/>
            <a:ext cx="4178276" cy="206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6375" y="1427900"/>
            <a:ext cx="2982600" cy="149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DOM EVENTS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15" name="Google Shape;21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8"/>
          <p:cNvSpPr txBox="1"/>
          <p:nvPr/>
        </p:nvSpPr>
        <p:spPr>
          <a:xfrm>
            <a:off x="628225" y="334977"/>
            <a:ext cx="5217000" cy="40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b="1"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DOM </a:t>
            </a: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tiene una serie de eventos </a:t>
            </a:r>
            <a:r>
              <a:rPr lang="es-419" sz="2200" u="sng">
                <a:solidFill>
                  <a:schemeClr val="hlink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estándar</a:t>
            </a: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y se dividen en varias categorías: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Char char="●"/>
            </a:pP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Dispositivo/acción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 mouse, input, keyboard, wheel, focus, etcétera.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Char char="●"/>
            </a:pP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Custom events: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posible definir eventos propios que disparen la información que queramos.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22" name="Google Shape;22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5275" y="1259238"/>
            <a:ext cx="2159475" cy="215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 txBox="1"/>
          <p:nvPr/>
        </p:nvSpPr>
        <p:spPr>
          <a:xfrm>
            <a:off x="314850" y="662500"/>
            <a:ext cx="5217000" cy="17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evento de UI más conocido es el </a:t>
            </a:r>
            <a:r>
              <a:rPr b="1" lang="es-419" sz="2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click.</a:t>
            </a:r>
            <a:endParaRPr b="1" sz="22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8" name="Google Shape;2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275" y="2199600"/>
            <a:ext cx="4706151" cy="15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9"/>
          <p:cNvPicPr preferRelativeResize="0"/>
          <p:nvPr/>
        </p:nvPicPr>
        <p:blipFill rotWithShape="1">
          <a:blip r:embed="rId5">
            <a:alphaModFix/>
          </a:blip>
          <a:srcRect b="2272" l="1994" r="1676" t="4971"/>
          <a:stretch/>
        </p:blipFill>
        <p:spPr>
          <a:xfrm>
            <a:off x="5531850" y="2072975"/>
            <a:ext cx="3432124" cy="182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/>
          <p:nvPr/>
        </p:nvSpPr>
        <p:spPr>
          <a:xfrm>
            <a:off x="723325" y="1352900"/>
            <a:ext cx="4113000" cy="17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Aunque probablemente lo utilices casi tanto como el scroll vía un </a:t>
            </a:r>
            <a:r>
              <a:rPr b="1" lang="es-419" sz="26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wheel event</a:t>
            </a:r>
            <a:endParaRPr b="1" sz="26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6" name="Google Shape;2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0"/>
          <p:cNvPicPr preferRelativeResize="0"/>
          <p:nvPr/>
        </p:nvPicPr>
        <p:blipFill rotWithShape="1">
          <a:blip r:embed="rId4">
            <a:alphaModFix/>
          </a:blip>
          <a:srcRect b="0" l="17648" r="13113" t="0"/>
          <a:stretch/>
        </p:blipFill>
        <p:spPr>
          <a:xfrm>
            <a:off x="5357800" y="1084675"/>
            <a:ext cx="2880876" cy="233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EVENT LISTENER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43" name="Google Shape;24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1453850" y="1843275"/>
            <a:ext cx="59022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-419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¿DUDAS DEL ON-BOARDING?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3436038" y="2829200"/>
            <a:ext cx="2271900" cy="567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sng" cap="none" strike="noStrike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4"/>
              </a:rPr>
              <a:t>MIRALO AQUI</a:t>
            </a:r>
            <a:endParaRPr b="0" i="0" sz="1800" u="none" cap="none" strike="noStrike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63" name="Google Shape;63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5950" y="1281238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2"/>
          <p:cNvSpPr txBox="1"/>
          <p:nvPr/>
        </p:nvSpPr>
        <p:spPr>
          <a:xfrm>
            <a:off x="0" y="388400"/>
            <a:ext cx="91440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EVENT LISTENER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50" name="Google Shape;250;p32"/>
          <p:cNvSpPr txBox="1"/>
          <p:nvPr/>
        </p:nvSpPr>
        <p:spPr>
          <a:xfrm>
            <a:off x="809400" y="855625"/>
            <a:ext cx="7525200" cy="19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b="1" lang="es-419" sz="2100">
                <a:latin typeface="Helvetica Neue"/>
                <a:ea typeface="Helvetica Neue"/>
                <a:cs typeface="Helvetica Neue"/>
                <a:sym typeface="Helvetica Neue"/>
              </a:rPr>
              <a:t>Event Listener </a:t>
            </a: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es un patrón de diseño que sirve, como su nombre lo indica, para </a:t>
            </a:r>
            <a:r>
              <a:rPr b="1" lang="es-419" sz="2100">
                <a:latin typeface="Helvetica Neue"/>
                <a:ea typeface="Helvetica Neue"/>
                <a:cs typeface="Helvetica Neue"/>
                <a:sym typeface="Helvetica Neue"/>
              </a:rPr>
              <a:t>escuchar cuando un algo ocurre en algún elemento, librería o API, </a:t>
            </a: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y poder realizar una acción en consecuencia.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51" name="Google Shape;25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2425" y="2446850"/>
            <a:ext cx="1379125" cy="137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2"/>
          <p:cNvSpPr txBox="1"/>
          <p:nvPr/>
        </p:nvSpPr>
        <p:spPr>
          <a:xfrm>
            <a:off x="809375" y="4108800"/>
            <a:ext cx="75252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80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Tip: ¡hay otros lenguajes que también implementan eventos!</a:t>
            </a:r>
            <a:endParaRPr i="1" sz="1800"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CONFIGURANDO 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EVENT LISTENERS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58" name="Google Shape;25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4"/>
          <p:cNvSpPr txBox="1"/>
          <p:nvPr/>
        </p:nvSpPr>
        <p:spPr>
          <a:xfrm>
            <a:off x="-125" y="388400"/>
            <a:ext cx="91440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AGREGANDO UN EVENT LISTENER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65" name="Google Shape;26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450" y="1713489"/>
            <a:ext cx="7885075" cy="55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4"/>
          <p:cNvSpPr txBox="1"/>
          <p:nvPr/>
        </p:nvSpPr>
        <p:spPr>
          <a:xfrm>
            <a:off x="521625" y="2960875"/>
            <a:ext cx="48207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Nombre de evento que quiero escuchar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67" name="Google Shape;267;p34"/>
          <p:cNvCxnSpPr/>
          <p:nvPr/>
        </p:nvCxnSpPr>
        <p:spPr>
          <a:xfrm flipH="1" rot="10800000">
            <a:off x="2498975" y="2159075"/>
            <a:ext cx="2596200" cy="8979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8" name="Google Shape;268;p34"/>
          <p:cNvSpPr txBox="1"/>
          <p:nvPr/>
        </p:nvSpPr>
        <p:spPr>
          <a:xfrm>
            <a:off x="521625" y="3682475"/>
            <a:ext cx="48207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Helvetica Neue Light"/>
                <a:ea typeface="Helvetica Neue Light"/>
                <a:cs typeface="Helvetica Neue Light"/>
                <a:sym typeface="Helvetica Neue Light"/>
              </a:rPr>
              <a:t>Referencia de la función a registrar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269" name="Google Shape;269;p34"/>
          <p:cNvCxnSpPr/>
          <p:nvPr/>
        </p:nvCxnSpPr>
        <p:spPr>
          <a:xfrm flipH="1" rot="10800000">
            <a:off x="4658275" y="2134950"/>
            <a:ext cx="2050200" cy="17712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0" name="Google Shape;270;p34"/>
          <p:cNvSpPr txBox="1"/>
          <p:nvPr/>
        </p:nvSpPr>
        <p:spPr>
          <a:xfrm>
            <a:off x="50" y="4243200"/>
            <a:ext cx="91440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90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Nota: ¡guardar </a:t>
            </a:r>
            <a:r>
              <a:rPr b="1" i="1" lang="es-419" sz="1900"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referencia</a:t>
            </a:r>
            <a:r>
              <a:rPr i="1" lang="es-419" sz="190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poder removerlo después! </a:t>
            </a:r>
            <a:endParaRPr i="1" sz="1900"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5"/>
          <p:cNvSpPr txBox="1"/>
          <p:nvPr/>
        </p:nvSpPr>
        <p:spPr>
          <a:xfrm>
            <a:off x="-125" y="388400"/>
            <a:ext cx="91440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REMOVIENDO UN EVENT LISTENER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77" name="Google Shape;27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550" y="1841425"/>
            <a:ext cx="5788501" cy="146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0475" y="1670696"/>
            <a:ext cx="2013500" cy="180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5"/>
          <p:cNvSpPr txBox="1"/>
          <p:nvPr/>
        </p:nvSpPr>
        <p:spPr>
          <a:xfrm>
            <a:off x="0" y="3846300"/>
            <a:ext cx="91440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90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Nota: invocar el </a:t>
            </a:r>
            <a:r>
              <a:rPr b="1" i="1" lang="es-419" sz="1900"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removeEventListener</a:t>
            </a:r>
            <a:r>
              <a:rPr i="1" lang="es-419" sz="190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en la función de limpieza de nuestros hooks en donde los hayamos registrado.</a:t>
            </a:r>
            <a:endParaRPr i="1" sz="1900"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6"/>
          <p:cNvSpPr txBox="1"/>
          <p:nvPr/>
        </p:nvSpPr>
        <p:spPr>
          <a:xfrm>
            <a:off x="638400" y="1685275"/>
            <a:ext cx="78672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des-registran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el nombre y la referencia a la función con que los registramos (no alcanza únicamente el nombre).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registras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manualmente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evento del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DOM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en tu componente de react hazlo dentro de un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effect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asegúrate de de-registrarlo en la función de limpieza en el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return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efecto.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Recordemos: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Si dejamos event listeners sin des-registrar corremos riesgos de crear leaks de memoria o registrar un evento más de una vez ( se ejecutara una vez por cada register ).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 Light"/>
              <a:buChar char="●"/>
            </a:pPr>
            <a:r>
              <a:t/>
            </a:r>
            <a:endParaRPr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5" name="Google Shape;285;p36"/>
          <p:cNvSpPr txBox="1"/>
          <p:nvPr/>
        </p:nvSpPr>
        <p:spPr>
          <a:xfrm>
            <a:off x="0" y="588825"/>
            <a:ext cx="9144000" cy="8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REMOVIENDO EVENTOS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86" name="Google Shape;28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7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REACT Y LOS EVENTOS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2" name="Google Shape;29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8"/>
          <p:cNvSpPr txBox="1"/>
          <p:nvPr/>
        </p:nvSpPr>
        <p:spPr>
          <a:xfrm>
            <a:off x="533750" y="1152425"/>
            <a:ext cx="4779600" cy="363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distintos browsers 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suelen tener algunas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variaciones 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el contenido de los eventos.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 haría difícil utilizarlos de manera uniforme en cada plataforma. React es consciente de esto, y nos ayuda proveyendo esta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abstracción.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9" name="Google Shape;299;p38"/>
          <p:cNvSpPr txBox="1"/>
          <p:nvPr/>
        </p:nvSpPr>
        <p:spPr>
          <a:xfrm>
            <a:off x="50" y="388400"/>
            <a:ext cx="91440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SYNTHETIC EVENTS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00" name="Google Shape;30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4475" y="1415624"/>
            <a:ext cx="3128950" cy="231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 txBox="1"/>
          <p:nvPr/>
        </p:nvSpPr>
        <p:spPr>
          <a:xfrm>
            <a:off x="665850" y="1340725"/>
            <a:ext cx="7812300" cy="25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Sirven para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normalizar/estandarizar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eventos entre browsers.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Siempre que registre un evento vía React/Jsx con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onClick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no obtendré el evento nativo, sino uno sintético.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 destruyen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al terminar la ejecución de la función vinculada (por performance).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Puedo acceder al evento nativo via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evt.nativeEvent</a:t>
            </a:r>
            <a:endParaRPr b="1" sz="20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 Light"/>
              <a:buChar char="●"/>
            </a:pPr>
            <a:r>
              <a:t/>
            </a:r>
            <a:endParaRPr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06" name="Google Shape;30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0250" y="3722503"/>
            <a:ext cx="5923500" cy="550826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9"/>
          <p:cNvSpPr txBox="1"/>
          <p:nvPr/>
        </p:nvSpPr>
        <p:spPr>
          <a:xfrm>
            <a:off x="50" y="388400"/>
            <a:ext cx="91440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SYNTHETIC EVENTS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/>
          <p:nvPr/>
        </p:nvSpPr>
        <p:spPr>
          <a:xfrm>
            <a:off x="1398000" y="1381038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VAMOS AL CÓDIGO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14" name="Google Shape;31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0678" y="2434063"/>
            <a:ext cx="2362650" cy="13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1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DECLARANDO UN EVENTO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21" name="Google Shape;32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2022750" y="2009038"/>
            <a:ext cx="50355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1631850" y="1643300"/>
            <a:ext cx="58803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419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Clase 0</a:t>
            </a:r>
            <a:r>
              <a:rPr b="1" lang="es-419" sz="2000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</a:t>
            </a:r>
            <a:r>
              <a:rPr b="1" i="0" lang="es-419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0" i="0" lang="es-419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2000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REACT JS</a:t>
            </a:r>
            <a:endParaRPr b="0" i="0" sz="1400" u="none" cap="none" strike="noStrike"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2"/>
          <p:cNvSpPr txBox="1"/>
          <p:nvPr/>
        </p:nvSpPr>
        <p:spPr>
          <a:xfrm>
            <a:off x="844375" y="1152425"/>
            <a:ext cx="4371900" cy="29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8" name="Google Shape;328;p42"/>
          <p:cNvSpPr txBox="1"/>
          <p:nvPr/>
        </p:nvSpPr>
        <p:spPr>
          <a:xfrm>
            <a:off x="-125" y="388400"/>
            <a:ext cx="91440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DECLARANDO UN EVENTO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29" name="Google Shape;32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0600" y="1152424"/>
            <a:ext cx="7302802" cy="2761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2"/>
          <p:cNvSpPr txBox="1"/>
          <p:nvPr/>
        </p:nvSpPr>
        <p:spPr>
          <a:xfrm>
            <a:off x="920600" y="4048475"/>
            <a:ext cx="7833900" cy="8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>
                <a:latin typeface="Helvetica Neue Light"/>
                <a:ea typeface="Helvetica Neue Light"/>
                <a:cs typeface="Helvetica Neue Light"/>
                <a:sym typeface="Helvetica Neue Light"/>
              </a:rPr>
              <a:t>Si necesito almacenar el valor del evento puedo guardarlo en un estado.</a:t>
            </a:r>
            <a:endParaRPr sz="17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3"/>
          <p:cNvSpPr txBox="1"/>
          <p:nvPr/>
        </p:nvSpPr>
        <p:spPr>
          <a:xfrm>
            <a:off x="513425" y="1018100"/>
            <a:ext cx="3793200" cy="27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Algunos eventos como 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onKeyDown 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son cancelables, por ejemplo: 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evt.preventDefault()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6" name="Google Shape;33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3"/>
          <p:cNvSpPr txBox="1"/>
          <p:nvPr/>
        </p:nvSpPr>
        <p:spPr>
          <a:xfrm>
            <a:off x="50" y="388400"/>
            <a:ext cx="91440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CANCELANDO EL COMPORTAMIENTO DEFAULT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38" name="Google Shape;33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4235" y="1021650"/>
            <a:ext cx="4679765" cy="31002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9" name="Google Shape;339;p43"/>
          <p:cNvCxnSpPr/>
          <p:nvPr/>
        </p:nvCxnSpPr>
        <p:spPr>
          <a:xfrm flipH="1" rot="10800000">
            <a:off x="3493700" y="1795575"/>
            <a:ext cx="1467600" cy="14919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4"/>
          <p:cNvSpPr txBox="1"/>
          <p:nvPr/>
        </p:nvSpPr>
        <p:spPr>
          <a:xfrm>
            <a:off x="586225" y="1085700"/>
            <a:ext cx="4584900" cy="37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eventos por default se ejecutan en el elemento, y en cada uno de sus ancestros. Si esto puede traer algún efecto secundario podemos cancelar la propagación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(</a:t>
            </a: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bubbling</a:t>
            </a:r>
            <a:r>
              <a:rPr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):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4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evt.stopPropagation()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45" name="Google Shape;34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44"/>
          <p:cNvSpPr txBox="1"/>
          <p:nvPr/>
        </p:nvSpPr>
        <p:spPr>
          <a:xfrm>
            <a:off x="25" y="400525"/>
            <a:ext cx="91440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latin typeface="Anton"/>
                <a:ea typeface="Anton"/>
                <a:cs typeface="Anton"/>
                <a:sym typeface="Anton"/>
              </a:rPr>
              <a:t>EVITANDO LA PROPAGACIÓN</a:t>
            </a:r>
            <a:endParaRPr i="1" sz="3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47" name="Google Shape;34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8675" y="1422525"/>
            <a:ext cx="3385776" cy="229843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8" name="Google Shape;348;p44"/>
          <p:cNvCxnSpPr/>
          <p:nvPr/>
        </p:nvCxnSpPr>
        <p:spPr>
          <a:xfrm flipH="1" rot="10800000">
            <a:off x="3906150" y="2050250"/>
            <a:ext cx="1880400" cy="22077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5"/>
          <p:cNvSpPr txBox="1"/>
          <p:nvPr/>
        </p:nvSpPr>
        <p:spPr>
          <a:xfrm>
            <a:off x="1398000" y="1381038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VAMOS AL CÓDIGO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54" name="Google Shape;35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0678" y="2434063"/>
            <a:ext cx="2362650" cy="13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6"/>
          <p:cNvSpPr txBox="1"/>
          <p:nvPr/>
        </p:nvSpPr>
        <p:spPr>
          <a:xfrm>
            <a:off x="809552" y="2556000"/>
            <a:ext cx="75249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CREA UNA MÁSCARA DE INPUT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Crea un input de texto que no permita el ingreso de vocales.</a:t>
            </a:r>
            <a:endParaRPr b="0" i="1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61" name="Google Shape;36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7"/>
          <p:cNvSpPr txBox="1"/>
          <p:nvPr/>
        </p:nvSpPr>
        <p:spPr>
          <a:xfrm>
            <a:off x="2183550" y="433800"/>
            <a:ext cx="47769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i="1" lang="es-419" sz="2600">
                <a:latin typeface="Anton"/>
                <a:ea typeface="Anton"/>
                <a:cs typeface="Anton"/>
                <a:sym typeface="Anton"/>
              </a:rPr>
              <a:t>¡A PRACTICAR!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8" name="Google Shape;368;p47"/>
          <p:cNvSpPr txBox="1"/>
          <p:nvPr/>
        </p:nvSpPr>
        <p:spPr>
          <a:xfrm>
            <a:off x="938100" y="2375225"/>
            <a:ext cx="7267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</a:t>
            </a:r>
            <a:r>
              <a:rPr lang="es-419" sz="2000" u="sng">
                <a:solidFill>
                  <a:schemeClr val="hlink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stackblitz 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 un input de texto que no permita el ingreso de vocales, cancelando su evento onKeyDown en los keys adecuados.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Pista: el synthetic event de keydown tiene varias propiedades, encuentra cuál te puede dar la información de la tecla ;)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Cuentas con 15 minutos para realizar la actividad.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69" name="Google Shape;369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8"/>
          <p:cNvSpPr txBox="1"/>
          <p:nvPr/>
        </p:nvSpPr>
        <p:spPr>
          <a:xfrm>
            <a:off x="2657700" y="2394100"/>
            <a:ext cx="38286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s-419" sz="6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 </a:t>
            </a:r>
            <a:endParaRPr b="0" i="0" sz="6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1" lang="es-419" sz="6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BREAK</a:t>
            </a:r>
            <a:endParaRPr b="0" i="1" sz="6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s-419" sz="2100" u="none" cap="none" strike="noStrik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¡5/10 MINUTOS Y VOLVEMOS!</a:t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9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COMPONENTES BASADOS EN EVENTOS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0"/>
          <p:cNvSpPr txBox="1"/>
          <p:nvPr/>
        </p:nvSpPr>
        <p:spPr>
          <a:xfrm>
            <a:off x="1002600" y="261250"/>
            <a:ext cx="7138800" cy="10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UNIDIRECTIONAL SYMMETRY</a:t>
            </a:r>
            <a:endParaRPr i="1" sz="30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86" name="Google Shape;38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50"/>
          <p:cNvPicPr preferRelativeResize="0"/>
          <p:nvPr/>
        </p:nvPicPr>
        <p:blipFill rotWithShape="1">
          <a:blip r:embed="rId4">
            <a:alphaModFix/>
          </a:blip>
          <a:srcRect b="0" l="2210" r="0" t="0"/>
          <a:stretch/>
        </p:blipFill>
        <p:spPr>
          <a:xfrm>
            <a:off x="717175" y="926100"/>
            <a:ext cx="3084601" cy="353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50"/>
          <p:cNvSpPr txBox="1"/>
          <p:nvPr/>
        </p:nvSpPr>
        <p:spPr>
          <a:xfrm>
            <a:off x="198425" y="4659613"/>
            <a:ext cx="74397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rgbClr val="000000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Ilustradora: </a:t>
            </a:r>
            <a:r>
              <a:rPr b="1" lang="es-419" u="sng">
                <a:solidFill>
                  <a:srgbClr val="0097A7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Maggie Appleton</a:t>
            </a:r>
            <a:r>
              <a:rPr b="1" lang="es-419">
                <a:solidFill>
                  <a:srgbClr val="000000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@ Woman of React 2020</a:t>
            </a:r>
            <a:endParaRPr b="1">
              <a:solidFill>
                <a:srgbClr val="000000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89" name="Google Shape;389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94250" y="926100"/>
            <a:ext cx="3483955" cy="3537101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50"/>
          <p:cNvSpPr txBox="1"/>
          <p:nvPr/>
        </p:nvSpPr>
        <p:spPr>
          <a:xfrm>
            <a:off x="3110900" y="2212350"/>
            <a:ext cx="1128000" cy="718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Helvetica Neue Light"/>
                <a:ea typeface="Helvetica Neue Light"/>
                <a:cs typeface="Helvetica Neue Light"/>
                <a:sym typeface="Helvetica Neue Light"/>
              </a:rPr>
              <a:t>Bajan los datos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1" name="Google Shape;391;p50"/>
          <p:cNvSpPr txBox="1"/>
          <p:nvPr/>
        </p:nvSpPr>
        <p:spPr>
          <a:xfrm>
            <a:off x="7390500" y="3604175"/>
            <a:ext cx="1128000" cy="718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Helvetica Neue Light"/>
                <a:ea typeface="Helvetica Neue Light"/>
                <a:cs typeface="Helvetica Neue Light"/>
                <a:sym typeface="Helvetica Neue Light"/>
              </a:rPr>
              <a:t>Suben los eventos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2" name="Google Shape;392;p50"/>
          <p:cNvSpPr txBox="1"/>
          <p:nvPr/>
        </p:nvSpPr>
        <p:spPr>
          <a:xfrm>
            <a:off x="7312425" y="1156325"/>
            <a:ext cx="71388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"/>
                <a:ea typeface="Helvetica Neue"/>
                <a:cs typeface="Helvetica Neue"/>
                <a:sym typeface="Helvetica Neue"/>
              </a:rPr>
              <a:t>Acción</a:t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3" name="Google Shape;393;p50"/>
          <p:cNvSpPr txBox="1"/>
          <p:nvPr/>
        </p:nvSpPr>
        <p:spPr>
          <a:xfrm>
            <a:off x="2992450" y="1156325"/>
            <a:ext cx="71388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"/>
                <a:ea typeface="Helvetica Neue"/>
                <a:cs typeface="Helvetica Neue"/>
                <a:sym typeface="Helvetica Neue"/>
              </a:rPr>
              <a:t>Reacción</a:t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1400" scaled="0"/>
        </a:gra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1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INTERCAMBIABILIDAD/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AGNOSTIC BEHAVIOR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99" name="Google Shape;39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3979775" y="1134750"/>
            <a:ext cx="46248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Entender el sistema de eventos de react y su implementación.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Diseñar componentes orientados a eventos.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-419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DE LA CLASE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52"/>
          <p:cNvSpPr txBox="1"/>
          <p:nvPr/>
        </p:nvSpPr>
        <p:spPr>
          <a:xfrm>
            <a:off x="125" y="-97800"/>
            <a:ext cx="91440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0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INTERCAMBIABILIDAD 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6" name="Google Shape;406;p52"/>
          <p:cNvSpPr txBox="1"/>
          <p:nvPr/>
        </p:nvSpPr>
        <p:spPr>
          <a:xfrm>
            <a:off x="507300" y="1085500"/>
            <a:ext cx="2145000" cy="1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52"/>
          <p:cNvSpPr txBox="1"/>
          <p:nvPr/>
        </p:nvSpPr>
        <p:spPr>
          <a:xfrm>
            <a:off x="507300" y="1421700"/>
            <a:ext cx="4068300" cy="29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latin typeface="Helvetica Neue Light"/>
                <a:ea typeface="Helvetica Neue Light"/>
                <a:cs typeface="Helvetica Neue Light"/>
                <a:sym typeface="Helvetica Neue Light"/>
              </a:rPr>
              <a:t>Implementando componentes de manera eficiente, podremos generar intercambiabilidad, e </a:t>
            </a:r>
            <a:r>
              <a:rPr b="1" lang="es-419" sz="2400">
                <a:latin typeface="Helvetica Neue"/>
                <a:ea typeface="Helvetica Neue"/>
                <a:cs typeface="Helvetica Neue"/>
                <a:sym typeface="Helvetica Neue"/>
              </a:rPr>
              <a:t>intercambiar funcionalidades </a:t>
            </a:r>
            <a:r>
              <a:rPr lang="es-419" sz="2400">
                <a:latin typeface="Helvetica Neue Light"/>
                <a:ea typeface="Helvetica Neue Light"/>
                <a:cs typeface="Helvetica Neue Light"/>
                <a:sym typeface="Helvetica Neue Light"/>
              </a:rPr>
              <a:t>sin mucho esfuerzo.</a:t>
            </a:r>
            <a:endParaRPr sz="24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08" name="Google Shape;408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6725" y="1323500"/>
            <a:ext cx="3607726" cy="259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53"/>
          <p:cNvSpPr txBox="1"/>
          <p:nvPr/>
        </p:nvSpPr>
        <p:spPr>
          <a:xfrm>
            <a:off x="420125" y="-97800"/>
            <a:ext cx="77208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0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INTERCAMBIABILIDAD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5" name="Google Shape;415;p53"/>
          <p:cNvSpPr txBox="1"/>
          <p:nvPr/>
        </p:nvSpPr>
        <p:spPr>
          <a:xfrm>
            <a:off x="507300" y="1085500"/>
            <a:ext cx="2145000" cy="1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6" name="Google Shape;416;p53"/>
          <p:cNvSpPr txBox="1"/>
          <p:nvPr/>
        </p:nvSpPr>
        <p:spPr>
          <a:xfrm>
            <a:off x="507300" y="1187350"/>
            <a:ext cx="3432300" cy="29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generar </a:t>
            </a:r>
            <a:r>
              <a:rPr b="1" lang="es-419" sz="2500">
                <a:latin typeface="Helvetica Neue"/>
                <a:ea typeface="Helvetica Neue"/>
                <a:cs typeface="Helvetica Neue"/>
                <a:sym typeface="Helvetica Neue"/>
              </a:rPr>
              <a:t>variaciones del mismo componente,</a:t>
            </a:r>
            <a:r>
              <a:rPr lang="es-419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 con distinto layout y el mismo comportamiento.</a:t>
            </a:r>
            <a:endParaRPr sz="21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417" name="Google Shape;417;p53"/>
          <p:cNvGrpSpPr/>
          <p:nvPr/>
        </p:nvGrpSpPr>
        <p:grpSpPr>
          <a:xfrm>
            <a:off x="3939500" y="302825"/>
            <a:ext cx="5204501" cy="4271908"/>
            <a:chOff x="3939500" y="302825"/>
            <a:chExt cx="5204501" cy="4271908"/>
          </a:xfrm>
        </p:grpSpPr>
        <p:pic>
          <p:nvPicPr>
            <p:cNvPr id="418" name="Google Shape;418;p5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939500" y="302825"/>
              <a:ext cx="5204501" cy="42719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9" name="Google Shape;419;p53"/>
            <p:cNvPicPr preferRelativeResize="0"/>
            <p:nvPr/>
          </p:nvPicPr>
          <p:blipFill rotWithShape="1">
            <a:blip r:embed="rId4">
              <a:alphaModFix/>
            </a:blip>
            <a:srcRect b="52092" l="42814" r="54768" t="43741"/>
            <a:stretch/>
          </p:blipFill>
          <p:spPr>
            <a:xfrm>
              <a:off x="5424475" y="302828"/>
              <a:ext cx="125799" cy="177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0" name="Google Shape;420;p53"/>
            <p:cNvPicPr preferRelativeResize="0"/>
            <p:nvPr/>
          </p:nvPicPr>
          <p:blipFill rotWithShape="1">
            <a:blip r:embed="rId4">
              <a:alphaModFix/>
            </a:blip>
            <a:srcRect b="95211" l="28960" r="32938" t="0"/>
            <a:stretch/>
          </p:blipFill>
          <p:spPr>
            <a:xfrm>
              <a:off x="5550263" y="302825"/>
              <a:ext cx="1982974" cy="2045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1" name="Google Shape;421;p53"/>
            <p:cNvPicPr preferRelativeResize="0"/>
            <p:nvPr/>
          </p:nvPicPr>
          <p:blipFill rotWithShape="1">
            <a:blip r:embed="rId4">
              <a:alphaModFix/>
            </a:blip>
            <a:srcRect b="95211" l="57665" r="32938" t="0"/>
            <a:stretch/>
          </p:blipFill>
          <p:spPr>
            <a:xfrm>
              <a:off x="7134559" y="302825"/>
              <a:ext cx="488998" cy="2045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2" name="Google Shape;422;p53"/>
            <p:cNvPicPr preferRelativeResize="0"/>
            <p:nvPr/>
          </p:nvPicPr>
          <p:blipFill rotWithShape="1">
            <a:blip r:embed="rId4">
              <a:alphaModFix/>
            </a:blip>
            <a:srcRect b="83950" l="2026" r="95556" t="11883"/>
            <a:stretch/>
          </p:blipFill>
          <p:spPr>
            <a:xfrm>
              <a:off x="7040100" y="302825"/>
              <a:ext cx="125799" cy="177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3" name="Google Shape;423;p53"/>
            <p:cNvPicPr preferRelativeResize="0"/>
            <p:nvPr/>
          </p:nvPicPr>
          <p:blipFill rotWithShape="1">
            <a:blip r:embed="rId4">
              <a:alphaModFix/>
            </a:blip>
            <a:srcRect b="87022" l="30212" r="31687" t="7159"/>
            <a:stretch/>
          </p:blipFill>
          <p:spPr>
            <a:xfrm>
              <a:off x="5623100" y="607750"/>
              <a:ext cx="1982950" cy="248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4" name="Google Shape;424;p53"/>
            <p:cNvPicPr preferRelativeResize="0"/>
            <p:nvPr/>
          </p:nvPicPr>
          <p:blipFill rotWithShape="1">
            <a:blip r:embed="rId4">
              <a:alphaModFix/>
            </a:blip>
            <a:srcRect b="52092" l="42814" r="54768" t="43741"/>
            <a:stretch/>
          </p:blipFill>
          <p:spPr>
            <a:xfrm>
              <a:off x="5497300" y="643028"/>
              <a:ext cx="125799" cy="177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5" name="Google Shape;425;p53"/>
            <p:cNvPicPr preferRelativeResize="0"/>
            <p:nvPr/>
          </p:nvPicPr>
          <p:blipFill rotWithShape="1">
            <a:blip r:embed="rId4">
              <a:alphaModFix/>
            </a:blip>
            <a:srcRect b="87022" l="58916" r="31687" t="7159"/>
            <a:stretch/>
          </p:blipFill>
          <p:spPr>
            <a:xfrm>
              <a:off x="7260338" y="607750"/>
              <a:ext cx="488998" cy="248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6" name="Google Shape;426;p53"/>
            <p:cNvPicPr preferRelativeResize="0"/>
            <p:nvPr/>
          </p:nvPicPr>
          <p:blipFill rotWithShape="1">
            <a:blip r:embed="rId4">
              <a:alphaModFix/>
            </a:blip>
            <a:srcRect b="83950" l="2026" r="95556" t="11883"/>
            <a:stretch/>
          </p:blipFill>
          <p:spPr>
            <a:xfrm>
              <a:off x="7134550" y="643025"/>
              <a:ext cx="125799" cy="17797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54"/>
          <p:cNvSpPr txBox="1"/>
          <p:nvPr/>
        </p:nvSpPr>
        <p:spPr>
          <a:xfrm>
            <a:off x="125" y="-97800"/>
            <a:ext cx="91440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0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ABSTRACCIÓN: CASO 1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54"/>
          <p:cNvSpPr txBox="1"/>
          <p:nvPr/>
        </p:nvSpPr>
        <p:spPr>
          <a:xfrm>
            <a:off x="507300" y="1085500"/>
            <a:ext cx="2145000" cy="1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34" name="Google Shape;434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00725"/>
            <a:ext cx="6535648" cy="40171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5" name="Google Shape;435;p54"/>
          <p:cNvCxnSpPr>
            <a:stCxn id="436" idx="1"/>
          </p:cNvCxnSpPr>
          <p:nvPr/>
        </p:nvCxnSpPr>
        <p:spPr>
          <a:xfrm rot="10800000">
            <a:off x="3622100" y="1192350"/>
            <a:ext cx="1986900" cy="15099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6" name="Google Shape;436;p54"/>
          <p:cNvSpPr txBox="1"/>
          <p:nvPr/>
        </p:nvSpPr>
        <p:spPr>
          <a:xfrm>
            <a:off x="5609000" y="1521450"/>
            <a:ext cx="3213300" cy="23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Sirve como estrategia 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ocultar el comportamiento interno</a:t>
            </a: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de rendering e implementación de change events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55"/>
          <p:cNvSpPr txBox="1"/>
          <p:nvPr/>
        </p:nvSpPr>
        <p:spPr>
          <a:xfrm>
            <a:off x="507300" y="1085500"/>
            <a:ext cx="2145000" cy="1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43" name="Google Shape;443;p55"/>
          <p:cNvPicPr preferRelativeResize="0"/>
          <p:nvPr/>
        </p:nvPicPr>
        <p:blipFill rotWithShape="1">
          <a:blip r:embed="rId4">
            <a:alphaModFix/>
          </a:blip>
          <a:srcRect b="13852" l="0" r="0" t="-10117"/>
          <a:stretch/>
        </p:blipFill>
        <p:spPr>
          <a:xfrm>
            <a:off x="45425" y="295513"/>
            <a:ext cx="6115526" cy="4751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4" name="Google Shape;444;p55"/>
          <p:cNvCxnSpPr/>
          <p:nvPr/>
        </p:nvCxnSpPr>
        <p:spPr>
          <a:xfrm rot="10800000">
            <a:off x="2747875" y="1158275"/>
            <a:ext cx="2577300" cy="13851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5" name="Google Shape;445;p55"/>
          <p:cNvSpPr txBox="1"/>
          <p:nvPr/>
        </p:nvSpPr>
        <p:spPr>
          <a:xfrm>
            <a:off x="5279750" y="2214175"/>
            <a:ext cx="3213300" cy="23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El consumer sigue sin cambiar la firma de consumo: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Char char="-"/>
            </a:pP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onSelect</a:t>
            </a:r>
            <a:endParaRPr b="1" sz="2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Char char="-"/>
            </a:pPr>
            <a:r>
              <a:rPr b="1" lang="es-419" sz="2000">
                <a:latin typeface="Helvetica Neue"/>
                <a:ea typeface="Helvetica Neue"/>
                <a:cs typeface="Helvetica Neue"/>
                <a:sym typeface="Helvetica Neue"/>
              </a:rPr>
              <a:t>defaultOption</a:t>
            </a:r>
            <a:endParaRPr b="1"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6" name="Google Shape;446;p55"/>
          <p:cNvSpPr txBox="1"/>
          <p:nvPr/>
        </p:nvSpPr>
        <p:spPr>
          <a:xfrm>
            <a:off x="125" y="-326400"/>
            <a:ext cx="91440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0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ABSTRACCIÓN: CASO 2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56"/>
          <p:cNvSpPr txBox="1"/>
          <p:nvPr/>
        </p:nvSpPr>
        <p:spPr>
          <a:xfrm>
            <a:off x="665975" y="1636225"/>
            <a:ext cx="7812300" cy="25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 mover la lógica compleja a componentes de menor orden.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ambos se comportan igual, el parent no lo sabrá aunque sus implementaciones sean distintas.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 que el parent se encargue del resultado final sin darle esa responsabilidad a sus children.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3" name="Google Shape;453;p56"/>
          <p:cNvSpPr txBox="1"/>
          <p:nvPr/>
        </p:nvSpPr>
        <p:spPr>
          <a:xfrm>
            <a:off x="125" y="-97800"/>
            <a:ext cx="91440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3000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ORIENTACIÓN A EVENTOS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1400" scaled="0"/>
        </a:grad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7"/>
          <p:cNvSpPr txBox="1"/>
          <p:nvPr/>
        </p:nvSpPr>
        <p:spPr>
          <a:xfrm>
            <a:off x="2187450" y="15026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VAMOS AL CÓDIGO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59" name="Google Shape;459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0678" y="2323950"/>
            <a:ext cx="2362650" cy="13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8"/>
          <p:cNvSpPr txBox="1"/>
          <p:nvPr/>
        </p:nvSpPr>
        <p:spPr>
          <a:xfrm>
            <a:off x="938100" y="3018700"/>
            <a:ext cx="72678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Importa el ItemCount.js del desafío Nº 4 en el counter ItemDetail.js, y configura el evento de compra, siguiendo los detalles de manual.</a:t>
            </a:r>
            <a:endParaRPr i="1" sz="18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66" name="Google Shape;46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58"/>
          <p:cNvSpPr txBox="1"/>
          <p:nvPr/>
        </p:nvSpPr>
        <p:spPr>
          <a:xfrm>
            <a:off x="2183550" y="2219500"/>
            <a:ext cx="5298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SINCRONIZAR COUNTER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468" name="Google Shape;468;p58"/>
          <p:cNvGrpSpPr/>
          <p:nvPr/>
        </p:nvGrpSpPr>
        <p:grpSpPr>
          <a:xfrm>
            <a:off x="3882275" y="797424"/>
            <a:ext cx="1379450" cy="1379450"/>
            <a:chOff x="3882275" y="797424"/>
            <a:chExt cx="1379450" cy="1379450"/>
          </a:xfrm>
        </p:grpSpPr>
        <p:pic>
          <p:nvPicPr>
            <p:cNvPr id="469" name="Google Shape;469;p5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882275" y="797424"/>
              <a:ext cx="1379450" cy="1379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0" name="Google Shape;470;p58"/>
            <p:cNvSpPr/>
            <p:nvPr/>
          </p:nvSpPr>
          <p:spPr>
            <a:xfrm>
              <a:off x="4879825" y="797425"/>
              <a:ext cx="381900" cy="381900"/>
            </a:xfrm>
            <a:prstGeom prst="ellipse">
              <a:avLst/>
            </a:pr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7</a:t>
              </a:r>
              <a:endParaRPr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5" name="Google Shape;475;p59"/>
          <p:cNvGraphicFramePr/>
          <p:nvPr/>
        </p:nvGraphicFramePr>
        <p:xfrm>
          <a:off x="153250" y="23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{E9F04738-D418-4635-910A-5BB301B1B27B}</a:tableStyleId>
              </a:tblPr>
              <a:tblGrid>
                <a:gridCol w="2945825"/>
                <a:gridCol w="3822275"/>
                <a:gridCol w="2069375"/>
              </a:tblGrid>
              <a:tr h="73472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s-419" sz="24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SINCRONIZAR COUNTER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EFAB"/>
                    </a:solidFill>
                  </a:tcPr>
                </a:tc>
                <a:tc hMerge="1"/>
                <a:tc hMerge="1"/>
              </a:tr>
              <a:tr h="61047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Formato: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link al último commit de tu repositorio en Github</a:t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70732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b="1" lang="es-419" sz="200">
                          <a:solidFill>
                            <a:srgbClr val="4D5156"/>
                          </a:solidFill>
                        </a:rPr>
                      </a:br>
                      <a:r>
                        <a:rPr b="1" lang="es-419" sz="1700"/>
                        <a:t>&gt;&gt;</a:t>
                      </a:r>
                      <a:r>
                        <a:rPr b="1" lang="es-419" sz="1700">
                          <a:solidFill>
                            <a:srgbClr val="4D5156"/>
                          </a:solidFill>
                        </a:rPr>
                        <a:t> </a:t>
                      </a:r>
                      <a:r>
                        <a:rPr b="1" lang="es-419" sz="17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Consigna:</a:t>
                      </a:r>
                      <a:r>
                        <a:rPr lang="es-419" sz="17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endParaRPr sz="17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Importa el ItemCount.js del desafío Nº 4 en el counter ItemDetail.js, y configura el evento de compra, siguiendo los detalles de manual.</a:t>
                      </a:r>
                      <a:endParaRPr b="1" sz="16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700"/>
                        <a:t>&gt;&gt;</a:t>
                      </a:r>
                      <a:r>
                        <a:rPr b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Aspectos a incluir en el entregable:</a:t>
                      </a:r>
                      <a:endParaRPr b="1" sz="16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-3302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 Light"/>
                        <a:buChar char="-"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Debes lograr separar la responsabilidad del count, del detalle del ítem, y esperar los eventos de agregado emitidos por el </a:t>
                      </a:r>
                      <a:r>
                        <a:rPr b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ItemCount </a:t>
                      </a:r>
                      <a:endParaRPr b="1" sz="16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-330200" lvl="1" marL="9144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 Light"/>
                        <a:buChar char="-"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Cuando </a:t>
                      </a:r>
                      <a:r>
                        <a:rPr b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ItemCount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emita un evento </a:t>
                      </a:r>
                      <a:r>
                        <a:rPr b="1" lang="es-419" sz="16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onAdd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almacenarás ese valor en un estado interno del ItemDetail para hacer desaparecer el ItemCount</a:t>
                      </a:r>
                      <a:endParaRPr b="1" sz="16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-330200" lvl="1" marL="9144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 Light"/>
                        <a:buChar char="-"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El botón de terminar mi compra debe poder navegar a un componente vacío por el momento en la ruta ‘/cart’.</a:t>
                      </a:r>
                      <a:endParaRPr sz="18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476" name="Google Shape;47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0287" y="788675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2" name="Google Shape;482;p60"/>
          <p:cNvGraphicFramePr/>
          <p:nvPr/>
        </p:nvGraphicFramePr>
        <p:xfrm>
          <a:off x="153250" y="23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{E9F04738-D418-4635-910A-5BB301B1B27B}</a:tableStyleId>
              </a:tblPr>
              <a:tblGrid>
                <a:gridCol w="2945825"/>
                <a:gridCol w="3822275"/>
                <a:gridCol w="2069375"/>
              </a:tblGrid>
              <a:tr h="73472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s-419" sz="24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SINCRONIZAR COUNTER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EFAB"/>
                    </a:solidFill>
                  </a:tcPr>
                </a:tc>
                <a:tc hMerge="1"/>
                <a:tc hMerge="1"/>
              </a:tr>
              <a:tr h="61047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Formato: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link al último commit de tu repositorio en Github</a:t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70732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b="1" lang="es-419" sz="200">
                          <a:solidFill>
                            <a:srgbClr val="4D5156"/>
                          </a:solidFill>
                        </a:rPr>
                      </a:br>
                      <a:r>
                        <a:rPr b="1" lang="es-419" sz="1700"/>
                        <a:t>&gt;&gt;</a:t>
                      </a:r>
                      <a:r>
                        <a:rPr b="1" lang="es-419" sz="1700">
                          <a:solidFill>
                            <a:srgbClr val="4D5156"/>
                          </a:solidFill>
                        </a:rPr>
                        <a:t> </a:t>
                      </a:r>
                      <a:r>
                        <a:rPr b="1" lang="es-419" sz="17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Ejemplo inicial:</a:t>
                      </a:r>
                      <a:r>
                        <a:rPr lang="es-419" sz="17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endParaRPr sz="17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function ItemDetail({ item }) {</a:t>
                      </a:r>
                      <a:endParaRPr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onAdd(quantityToAdd) {</a:t>
                      </a:r>
                      <a:endParaRPr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// Hemos recibido un evento del ItemCount</a:t>
                      </a:r>
                      <a:endParaRPr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}</a:t>
                      </a:r>
                      <a:endParaRPr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&lt;&gt;</a:t>
                      </a:r>
                      <a:endParaRPr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…</a:t>
                      </a:r>
                      <a:endParaRPr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&lt;ItemCount &gt; // Configura las props de ItemCount. Qué habría que mandarle?</a:t>
                      </a:r>
                      <a:r>
                        <a:rPr lang="es-419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👀</a:t>
                      </a:r>
                      <a:endParaRPr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&lt;/&gt;;</a:t>
                      </a:r>
                      <a:endParaRPr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sz="17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483" name="Google Shape;48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0287" y="788675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9" name="Google Shape;489;p61"/>
          <p:cNvGraphicFramePr/>
          <p:nvPr/>
        </p:nvGraphicFramePr>
        <p:xfrm>
          <a:off x="153250" y="23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{E9F04738-D418-4635-910A-5BB301B1B27B}</a:tableStyleId>
              </a:tblPr>
              <a:tblGrid>
                <a:gridCol w="2945825"/>
                <a:gridCol w="4021200"/>
                <a:gridCol w="1870450"/>
              </a:tblGrid>
              <a:tr h="69782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s-419" sz="24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SINCRONIZAR COUNTER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EFAB"/>
                    </a:solidFill>
                  </a:tcPr>
                </a:tc>
                <a:tc hMerge="1"/>
                <a:tc hMerge="1"/>
              </a:tr>
              <a:tr h="92455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br>
                        <a:rPr b="1" lang="es-419" sz="200">
                          <a:solidFill>
                            <a:srgbClr val="4D5156"/>
                          </a:solidFill>
                        </a:rPr>
                      </a:br>
                      <a:r>
                        <a:rPr b="1" lang="es-419" sz="17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Ejemplo:</a:t>
                      </a:r>
                      <a:r>
                        <a:rPr lang="es-419" sz="17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endParaRPr sz="17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38682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490" name="Google Shape;49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44112" y="758025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61"/>
          <p:cNvPicPr preferRelativeResize="0"/>
          <p:nvPr/>
        </p:nvPicPr>
        <p:blipFill rotWithShape="1">
          <a:blip r:embed="rId5">
            <a:alphaModFix/>
          </a:blip>
          <a:srcRect b="0" l="13385" r="5832" t="9918"/>
          <a:stretch/>
        </p:blipFill>
        <p:spPr>
          <a:xfrm>
            <a:off x="904950" y="1146300"/>
            <a:ext cx="6083550" cy="38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61"/>
          <p:cNvSpPr/>
          <p:nvPr/>
        </p:nvSpPr>
        <p:spPr>
          <a:xfrm>
            <a:off x="5304600" y="2967925"/>
            <a:ext cx="1683900" cy="2658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483500" y="1009175"/>
            <a:ext cx="39807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3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NavLink:</a:t>
            </a:r>
            <a:r>
              <a:rPr lang="es-419" sz="13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link con un estilo, está siempre detectando la ruta actual, y si coincide con la suya nos activa la clase que le demos para que el user sepa qué ítem de la lista corresponde con la vista actual.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3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useParams:</a:t>
            </a:r>
            <a:r>
              <a:rPr lang="es-419" sz="13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podemos utilizar para leer en js los parámetros de la ruta. En combinación con un useEffect, nos sirve para obtener actualizaciones sobre los parámetros.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/>
        </p:nvSpPr>
        <p:spPr>
          <a:xfrm>
            <a:off x="196487" y="-23325"/>
            <a:ext cx="8423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s-419" sz="4500">
                <a:latin typeface="Anton"/>
                <a:ea typeface="Anton"/>
                <a:cs typeface="Anton"/>
                <a:sym typeface="Anton"/>
              </a:rPr>
              <a:t>GLOSARIO: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s-419" sz="2000">
                <a:latin typeface="Anton"/>
                <a:ea typeface="Anton"/>
                <a:cs typeface="Anton"/>
                <a:sym typeface="Anton"/>
              </a:rPr>
              <a:t>Clase 8</a:t>
            </a:r>
            <a:endParaRPr i="1" sz="2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4572000" y="13901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4572000" y="10091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2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i="1" sz="40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499" name="Google Shape;499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63"/>
          <p:cNvSpPr txBox="1"/>
          <p:nvPr/>
        </p:nvSpPr>
        <p:spPr>
          <a:xfrm>
            <a:off x="1956450" y="2623175"/>
            <a:ext cx="5231100" cy="17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DOM &amp; Synthetic Events.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Diseño de eventos en componentes.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05" name="Google Shape;505;p63"/>
          <p:cNvSpPr txBox="1"/>
          <p:nvPr/>
        </p:nvSpPr>
        <p:spPr>
          <a:xfrm>
            <a:off x="1956450" y="16340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8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i="1" sz="48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4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 Y VALORA ESTA CLASE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511" name="Google Shape;511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MAPA DE CONCEPTOS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ctrTitle"/>
          </p:nvPr>
        </p:nvSpPr>
        <p:spPr>
          <a:xfrm>
            <a:off x="176575" y="199288"/>
            <a:ext cx="7552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i="1" lang="es-419" sz="2000">
                <a:latin typeface="Anton"/>
                <a:ea typeface="Anton"/>
                <a:cs typeface="Anton"/>
                <a:sym typeface="Anton"/>
              </a:rPr>
              <a:t>MAPA DE CONCEPTOS CLASE 9</a:t>
            </a:r>
            <a:endParaRPr i="1" sz="2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23862" y="90575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/>
          <p:nvPr/>
        </p:nvSpPr>
        <p:spPr>
          <a:xfrm>
            <a:off x="618500" y="924378"/>
            <a:ext cx="1452900" cy="60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</a:t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2" name="Google Shape;102;p19"/>
          <p:cNvSpPr/>
          <p:nvPr/>
        </p:nvSpPr>
        <p:spPr>
          <a:xfrm>
            <a:off x="618500" y="3344475"/>
            <a:ext cx="1452900" cy="60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Componentes basados en eventos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3" name="Google Shape;103;p19"/>
          <p:cNvCxnSpPr>
            <a:endCxn id="102" idx="0"/>
          </p:cNvCxnSpPr>
          <p:nvPr/>
        </p:nvCxnSpPr>
        <p:spPr>
          <a:xfrm>
            <a:off x="1342550" y="1526775"/>
            <a:ext cx="2400" cy="18177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04" name="Google Shape;104;p19"/>
          <p:cNvCxnSpPr/>
          <p:nvPr/>
        </p:nvCxnSpPr>
        <p:spPr>
          <a:xfrm>
            <a:off x="2059800" y="1230938"/>
            <a:ext cx="958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05" name="Google Shape;105;p19"/>
          <p:cNvSpPr/>
          <p:nvPr/>
        </p:nvSpPr>
        <p:spPr>
          <a:xfrm>
            <a:off x="3018125" y="1065638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¿Qué son?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6" name="Google Shape;106;p19"/>
          <p:cNvCxnSpPr/>
          <p:nvPr/>
        </p:nvCxnSpPr>
        <p:spPr>
          <a:xfrm>
            <a:off x="2059800" y="1230938"/>
            <a:ext cx="958200" cy="430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07" name="Google Shape;107;p19"/>
          <p:cNvSpPr/>
          <p:nvPr/>
        </p:nvSpPr>
        <p:spPr>
          <a:xfrm>
            <a:off x="3018125" y="1498488"/>
            <a:ext cx="15486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Tipos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8" name="Google Shape;108;p19"/>
          <p:cNvCxnSpPr>
            <a:endCxn id="109" idx="1"/>
          </p:cNvCxnSpPr>
          <p:nvPr/>
        </p:nvCxnSpPr>
        <p:spPr>
          <a:xfrm>
            <a:off x="2071400" y="1230938"/>
            <a:ext cx="969300" cy="865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09" name="Google Shape;109;p19"/>
          <p:cNvSpPr/>
          <p:nvPr/>
        </p:nvSpPr>
        <p:spPr>
          <a:xfrm>
            <a:off x="3040700" y="1931438"/>
            <a:ext cx="15357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DOM Event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0" name="Google Shape;110;p19"/>
          <p:cNvCxnSpPr/>
          <p:nvPr/>
        </p:nvCxnSpPr>
        <p:spPr>
          <a:xfrm>
            <a:off x="2071400" y="1230938"/>
            <a:ext cx="967800" cy="1299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11" name="Google Shape;111;p19"/>
          <p:cNvSpPr/>
          <p:nvPr/>
        </p:nvSpPr>
        <p:spPr>
          <a:xfrm>
            <a:off x="3040225" y="2365688"/>
            <a:ext cx="15357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 listener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2" name="Google Shape;112;p19"/>
          <p:cNvCxnSpPr/>
          <p:nvPr/>
        </p:nvCxnSpPr>
        <p:spPr>
          <a:xfrm>
            <a:off x="2533625" y="2973663"/>
            <a:ext cx="497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13" name="Google Shape;113;p19"/>
          <p:cNvSpPr/>
          <p:nvPr/>
        </p:nvSpPr>
        <p:spPr>
          <a:xfrm>
            <a:off x="3031025" y="2799938"/>
            <a:ext cx="1535700" cy="330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React y los eventos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4" name="Google Shape;114;p19"/>
          <p:cNvCxnSpPr/>
          <p:nvPr/>
        </p:nvCxnSpPr>
        <p:spPr>
          <a:xfrm>
            <a:off x="2554750" y="1254200"/>
            <a:ext cx="0" cy="1723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/>
          <p:nvPr/>
        </p:nvSpPr>
        <p:spPr>
          <a:xfrm>
            <a:off x="3647250" y="1163625"/>
            <a:ext cx="2157900" cy="3138600"/>
          </a:xfrm>
          <a:prstGeom prst="rect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/>
          <p:nvPr/>
        </p:nvSpPr>
        <p:spPr>
          <a:xfrm>
            <a:off x="37786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39193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9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37611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 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24" name="Google Shape;124;p20"/>
          <p:cNvCxnSpPr/>
          <p:nvPr/>
        </p:nvCxnSpPr>
        <p:spPr>
          <a:xfrm>
            <a:off x="37611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" name="Google Shape;125;p20"/>
          <p:cNvCxnSpPr/>
          <p:nvPr/>
        </p:nvCxnSpPr>
        <p:spPr>
          <a:xfrm>
            <a:off x="37611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" name="Google Shape;126;p20"/>
          <p:cNvCxnSpPr/>
          <p:nvPr/>
        </p:nvCxnSpPr>
        <p:spPr>
          <a:xfrm>
            <a:off x="37611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" name="Google Shape;127;p20"/>
          <p:cNvCxnSpPr/>
          <p:nvPr/>
        </p:nvCxnSpPr>
        <p:spPr>
          <a:xfrm>
            <a:off x="37611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8" name="Google Shape;12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620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/>
          <p:nvPr/>
        </p:nvSpPr>
        <p:spPr>
          <a:xfrm>
            <a:off x="1192475" y="117837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0"/>
          <p:cNvSpPr/>
          <p:nvPr/>
        </p:nvSpPr>
        <p:spPr>
          <a:xfrm>
            <a:off x="1395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1535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8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13776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Routing y Navegación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33" name="Google Shape;133;p20"/>
          <p:cNvCxnSpPr/>
          <p:nvPr/>
        </p:nvCxnSpPr>
        <p:spPr>
          <a:xfrm>
            <a:off x="1377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" name="Google Shape;134;p20"/>
          <p:cNvCxnSpPr/>
          <p:nvPr/>
        </p:nvCxnSpPr>
        <p:spPr>
          <a:xfrm>
            <a:off x="1377600" y="28780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" name="Google Shape;135;p20"/>
          <p:cNvCxnSpPr/>
          <p:nvPr/>
        </p:nvCxnSpPr>
        <p:spPr>
          <a:xfrm>
            <a:off x="1377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" name="Google Shape;136;p20"/>
          <p:cNvCxnSpPr/>
          <p:nvPr/>
        </p:nvCxnSpPr>
        <p:spPr>
          <a:xfrm>
            <a:off x="1377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7" name="Google Shape;13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66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/>
          <p:nvPr/>
        </p:nvSpPr>
        <p:spPr>
          <a:xfrm>
            <a:off x="6010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0"/>
          <p:cNvSpPr/>
          <p:nvPr/>
        </p:nvSpPr>
        <p:spPr>
          <a:xfrm>
            <a:off x="6162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0"/>
          <p:cNvSpPr txBox="1"/>
          <p:nvPr/>
        </p:nvSpPr>
        <p:spPr>
          <a:xfrm>
            <a:off x="6302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10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61446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Context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42" name="Google Shape;142;p20"/>
          <p:cNvCxnSpPr/>
          <p:nvPr/>
        </p:nvCxnSpPr>
        <p:spPr>
          <a:xfrm>
            <a:off x="6144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" name="Google Shape;143;p20"/>
          <p:cNvCxnSpPr/>
          <p:nvPr/>
        </p:nvCxnSpPr>
        <p:spPr>
          <a:xfrm>
            <a:off x="6144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" name="Google Shape;144;p20"/>
          <p:cNvCxnSpPr/>
          <p:nvPr/>
        </p:nvCxnSpPr>
        <p:spPr>
          <a:xfrm>
            <a:off x="6144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" name="Google Shape;145;p20"/>
          <p:cNvCxnSpPr/>
          <p:nvPr/>
        </p:nvCxnSpPr>
        <p:spPr>
          <a:xfrm>
            <a:off x="6144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6" name="Google Shape;14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3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/>
          <p:nvPr/>
        </p:nvSpPr>
        <p:spPr>
          <a:xfrm>
            <a:off x="1398000" y="2136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CRONOGRAMA DEL CURSO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48" name="Google Shape;148;p20"/>
          <p:cNvSpPr txBox="1"/>
          <p:nvPr/>
        </p:nvSpPr>
        <p:spPr>
          <a:xfrm>
            <a:off x="1694550" y="252040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9" name="Google Shape;14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73353" y="247265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 txBox="1"/>
          <p:nvPr/>
        </p:nvSpPr>
        <p:spPr>
          <a:xfrm>
            <a:off x="4056750" y="252040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1" name="Google Shape;151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35553" y="247265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 txBox="1"/>
          <p:nvPr/>
        </p:nvSpPr>
        <p:spPr>
          <a:xfrm>
            <a:off x="6465800" y="255225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3" name="Google Shape;153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44603" y="250450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0"/>
          <p:cNvSpPr txBox="1"/>
          <p:nvPr/>
        </p:nvSpPr>
        <p:spPr>
          <a:xfrm>
            <a:off x="1717988" y="3006125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AGREGAR UN ROUTER A TU APP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5" name="Google Shape;155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13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 txBox="1"/>
          <p:nvPr/>
        </p:nvSpPr>
        <p:spPr>
          <a:xfrm>
            <a:off x="4079588" y="2987888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 UNA MÁSCARA DE INPUT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735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0"/>
          <p:cNvSpPr txBox="1"/>
          <p:nvPr/>
        </p:nvSpPr>
        <p:spPr>
          <a:xfrm>
            <a:off x="4079588" y="34702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SINCRONIZAR COUNTER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9" name="Google Shape;159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773038" y="3477113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0"/>
          <p:cNvSpPr txBox="1"/>
          <p:nvPr/>
        </p:nvSpPr>
        <p:spPr>
          <a:xfrm>
            <a:off x="6517988" y="2987888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CREA TU CONTEXTO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1" name="Google Shape;161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119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0"/>
          <p:cNvSpPr txBox="1"/>
          <p:nvPr/>
        </p:nvSpPr>
        <p:spPr>
          <a:xfrm>
            <a:off x="6517988" y="34702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CARTCONTEXT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3" name="Google Shape;163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11438" y="3477113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0"/>
          <p:cNvSpPr txBox="1"/>
          <p:nvPr/>
        </p:nvSpPr>
        <p:spPr>
          <a:xfrm>
            <a:off x="1783725" y="3401475"/>
            <a:ext cx="14670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PRIMERA </a:t>
            </a: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ENTREGA DEL PROYECTO FINAL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5" name="Google Shape;165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432350" y="3372512"/>
            <a:ext cx="306000" cy="30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/>
          <p:nvPr/>
        </p:nvSpPr>
        <p:spPr>
          <a:xfrm>
            <a:off x="2170650" y="1493100"/>
            <a:ext cx="4802700" cy="21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